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80" r:id="rId3"/>
    <p:sldId id="282" r:id="rId4"/>
    <p:sldId id="283" r:id="rId5"/>
    <p:sldId id="278" r:id="rId6"/>
    <p:sldId id="284" r:id="rId7"/>
    <p:sldId id="286" r:id="rId8"/>
    <p:sldId id="285" r:id="rId9"/>
    <p:sldId id="287" r:id="rId10"/>
    <p:sldId id="288" r:id="rId11"/>
    <p:sldId id="289" r:id="rId12"/>
    <p:sldId id="290" r:id="rId13"/>
    <p:sldId id="291"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png>
</file>

<file path=ppt/media/image11.png>
</file>

<file path=ppt/media/image2.jpeg>
</file>

<file path=ppt/media/image3.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en-US" smtClean="0"/>
              <a:t>Click to edit Master title style</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16B38B7-0FAF-44F3-ADF5-B4C805D1601B}" type="datetimeFigureOut">
              <a:rPr lang="en-US" smtClean="0"/>
              <a:t>6/15/2020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6B38B7-0FAF-44F3-ADF5-B4C805D1601B}" type="datetimeFigureOut">
              <a:rPr lang="en-US" smtClean="0"/>
              <a:t>6/15/2020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6B38B7-0FAF-44F3-ADF5-B4C805D1601B}" type="datetimeFigureOut">
              <a:rPr lang="en-US" smtClean="0"/>
              <a:t>6/15/2020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16B38B7-0FAF-44F3-ADF5-B4C805D1601B}" type="datetimeFigureOut">
              <a:rPr lang="en-US" smtClean="0"/>
              <a:t>6/15/2020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text styles</a:t>
            </a:r>
          </a:p>
        </p:txBody>
      </p:sp>
      <p:sp>
        <p:nvSpPr>
          <p:cNvPr id="4" name="Date Placeholder 3"/>
          <p:cNvSpPr>
            <a:spLocks noGrp="1"/>
          </p:cNvSpPr>
          <p:nvPr>
            <p:ph type="dt" sz="half" idx="10"/>
          </p:nvPr>
        </p:nvSpPr>
        <p:spPr/>
        <p:txBody>
          <a:bodyPr/>
          <a:lstStyle/>
          <a:p>
            <a:fld id="{C16B38B7-0FAF-44F3-ADF5-B4C805D1601B}" type="datetimeFigureOut">
              <a:rPr lang="en-US" smtClean="0"/>
              <a:t>6/15/2020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16B38B7-0FAF-44F3-ADF5-B4C805D1601B}" type="datetimeFigureOut">
              <a:rPr lang="en-US" smtClean="0"/>
              <a:t>6/15/2020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E9CFE7-35B7-4127-8A99-B411B8E61670}"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16B38B7-0FAF-44F3-ADF5-B4C805D1601B}" type="datetimeFigureOut">
              <a:rPr lang="en-US" smtClean="0"/>
              <a:t>6/15/2020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E9CFE7-35B7-4127-8A99-B411B8E6167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16B38B7-0FAF-44F3-ADF5-B4C805D1601B}" type="datetimeFigureOut">
              <a:rPr lang="en-US" smtClean="0"/>
              <a:t>6/15/2020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E9CFE7-35B7-4127-8A99-B411B8E6167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6B38B7-0FAF-44F3-ADF5-B4C805D1601B}" type="datetimeFigureOut">
              <a:rPr lang="en-US" smtClean="0"/>
              <a:t>6/15/2020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E9CFE7-35B7-4127-8A99-B411B8E6167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US" smtClean="0"/>
              <a:t>Click to edit Master text styles</a:t>
            </a:r>
          </a:p>
        </p:txBody>
      </p:sp>
      <p:sp>
        <p:nvSpPr>
          <p:cNvPr id="5" name="Date Placeholder 4"/>
          <p:cNvSpPr>
            <a:spLocks noGrp="1"/>
          </p:cNvSpPr>
          <p:nvPr>
            <p:ph type="dt" sz="half" idx="10"/>
          </p:nvPr>
        </p:nvSpPr>
        <p:spPr/>
        <p:txBody>
          <a:bodyPr/>
          <a:lstStyle/>
          <a:p>
            <a:fld id="{C16B38B7-0FAF-44F3-ADF5-B4C805D1601B}" type="datetimeFigureOut">
              <a:rPr lang="en-US" smtClean="0"/>
              <a:t>6/15/2020</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C8E9CFE7-35B7-4127-8A99-B411B8E6167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US" smtClean="0"/>
              <a:t>Click icon to add picture</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6B38B7-0FAF-44F3-ADF5-B4C805D1601B}" type="datetimeFigureOut">
              <a:rPr lang="en-US" smtClean="0"/>
              <a:t>6/15/2020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E9CFE7-35B7-4127-8A99-B411B8E6167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C16B38B7-0FAF-44F3-ADF5-B4C805D1601B}" type="datetimeFigureOut">
              <a:rPr lang="en-US" smtClean="0"/>
              <a:t>6/15/2020</a:t>
            </a:fld>
            <a:endParaRPr lang="en-US"/>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en-US"/>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C8E9CFE7-35B7-4127-8A99-B411B8E61670}"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Boroughs_of_New_York_City"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952994"/>
            <a:ext cx="7772400" cy="4762005"/>
          </a:xfrm>
        </p:spPr>
        <p:txBody>
          <a:bodyPr>
            <a:normAutofit fontScale="90000"/>
          </a:bodyPr>
          <a:lstStyle/>
          <a:p>
            <a:r>
              <a:rPr lang="en-US" sz="2800" dirty="0" smtClean="0"/>
              <a:t/>
            </a:r>
            <a:br>
              <a:rPr lang="en-US" sz="2800" dirty="0" smtClean="0"/>
            </a:br>
            <a:r>
              <a:rPr lang="en-US" sz="2800" dirty="0"/>
              <a:t/>
            </a:r>
            <a:br>
              <a:rPr lang="en-US" sz="2800" dirty="0"/>
            </a:br>
            <a:r>
              <a:rPr lang="en-US" sz="4400" b="1" cap="none"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Coursera Capstone Project</a:t>
            </a:r>
            <a:r>
              <a:rPr lang="en-US" sz="2800" dirty="0" smtClean="0"/>
              <a:t/>
            </a:r>
            <a:br>
              <a:rPr lang="en-US" sz="2800" dirty="0" smtClean="0"/>
            </a:br>
            <a:r>
              <a:rPr lang="en-US" sz="2800" dirty="0"/>
              <a:t/>
            </a:r>
            <a:br>
              <a:rPr lang="en-US" sz="2800" dirty="0"/>
            </a:br>
            <a:r>
              <a:rPr lang="en-US" sz="2800" b="1" cap="none"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Coursera IBM data science certification</a:t>
            </a:r>
            <a:r>
              <a:rPr lang="en-US" sz="2800" dirty="0" smtClean="0"/>
              <a:t/>
            </a:r>
            <a:br>
              <a:rPr lang="en-US" sz="2800" dirty="0" smtClean="0"/>
            </a:br>
            <a:r>
              <a:rPr lang="en-US" sz="2800" dirty="0"/>
              <a:t/>
            </a:r>
            <a:br>
              <a:rPr lang="en-US" sz="2800" dirty="0"/>
            </a:br>
            <a:r>
              <a:rPr lang="en-US" sz="2800" dirty="0" smtClean="0"/>
              <a:t/>
            </a:r>
            <a:br>
              <a:rPr lang="en-US" sz="2800" dirty="0" smtClean="0"/>
            </a:br>
            <a:r>
              <a:rPr lang="en-US" sz="2800" dirty="0"/>
              <a:t/>
            </a:r>
            <a:br>
              <a:rPr lang="en-US" sz="2800" dirty="0"/>
            </a:br>
            <a:r>
              <a:rPr lang="en-US" sz="2800" dirty="0" smtClean="0"/>
              <a:t>Final </a:t>
            </a:r>
            <a:r>
              <a:rPr lang="en-US" sz="2800" dirty="0" smtClean="0"/>
              <a:t>Project</a:t>
            </a:r>
            <a:br>
              <a:rPr lang="en-US" sz="2800" dirty="0" smtClean="0"/>
            </a:br>
            <a:r>
              <a:rPr lang="en-US" sz="2800" dirty="0" smtClean="0"/>
              <a:t>The Battle of </a:t>
            </a:r>
            <a:r>
              <a:rPr lang="en-US" sz="2800" dirty="0" smtClean="0"/>
              <a:t>Neighborhood</a:t>
            </a:r>
            <a:br>
              <a:rPr lang="en-US" sz="2800" dirty="0" smtClean="0"/>
            </a:br>
            <a:r>
              <a:rPr lang="en-US" sz="2800" dirty="0" smtClean="0"/>
              <a:t/>
            </a:r>
            <a:br>
              <a:rPr lang="en-US" sz="2800" dirty="0" smtClean="0"/>
            </a:br>
            <a:r>
              <a:rPr lang="en-US" sz="2000" dirty="0" smtClean="0"/>
              <a:t/>
            </a:r>
            <a:br>
              <a:rPr lang="en-US" sz="2000" dirty="0" smtClean="0"/>
            </a:br>
            <a:r>
              <a:rPr lang="en-US" sz="2000" dirty="0" smtClean="0"/>
              <a:t>by </a:t>
            </a:r>
            <a:br>
              <a:rPr lang="en-US" sz="2000" dirty="0" smtClean="0"/>
            </a:br>
            <a:r>
              <a:rPr lang="en-US" sz="2400" dirty="0" smtClean="0"/>
              <a:t>Samira </a:t>
            </a:r>
            <a:r>
              <a:rPr lang="en-US" sz="2400" dirty="0" err="1" smtClean="0"/>
              <a:t>Gholizadeh</a:t>
            </a:r>
            <a:endParaRPr lang="en-US" sz="2400" dirty="0"/>
          </a:p>
        </p:txBody>
      </p:sp>
    </p:spTree>
    <p:extLst>
      <p:ext uri="{BB962C8B-B14F-4D97-AF65-F5344CB8AC3E}">
        <p14:creationId xmlns:p14="http://schemas.microsoft.com/office/powerpoint/2010/main" val="2152501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410896"/>
            <a:ext cx="7543800" cy="630942"/>
          </a:xfrm>
          <a:prstGeom prst="rect">
            <a:avLst/>
          </a:prstGeom>
          <a:noFill/>
        </p:spPr>
        <p:txBody>
          <a:bodyPr wrap="square" rtlCol="0">
            <a:spAutoFit/>
          </a:bodyPr>
          <a:lstStyle/>
          <a:p>
            <a:pPr algn="ctr"/>
            <a:r>
              <a:rPr lang="en-MY"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Execution and Results</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
        <p:nvSpPr>
          <p:cNvPr id="3" name="Rectangle 2"/>
          <p:cNvSpPr/>
          <p:nvPr/>
        </p:nvSpPr>
        <p:spPr>
          <a:xfrm>
            <a:off x="3581400" y="1246908"/>
            <a:ext cx="1708160" cy="369332"/>
          </a:xfrm>
          <a:prstGeom prst="rect">
            <a:avLst/>
          </a:prstGeom>
        </p:spPr>
        <p:txBody>
          <a:bodyPr wrap="none">
            <a:spAutoFit/>
          </a:bodyPr>
          <a:lstStyle/>
          <a:p>
            <a:r>
              <a:rPr lang="en-MY" b="1" dirty="0" smtClean="0"/>
              <a:t>Hotel amenities</a:t>
            </a:r>
            <a:endParaRPr lang="en-MY" dirty="0"/>
          </a:p>
        </p:txBody>
      </p:sp>
      <p:sp>
        <p:nvSpPr>
          <p:cNvPr id="8" name="Rectangle 7"/>
          <p:cNvSpPr/>
          <p:nvPr/>
        </p:nvSpPr>
        <p:spPr>
          <a:xfrm>
            <a:off x="3724729" y="5361065"/>
            <a:ext cx="1770742" cy="553998"/>
          </a:xfrm>
          <a:prstGeom prst="rect">
            <a:avLst/>
          </a:prstGeom>
        </p:spPr>
        <p:txBody>
          <a:bodyPr wrap="square">
            <a:spAutoFit/>
          </a:bodyPr>
          <a:lstStyle/>
          <a:p>
            <a:r>
              <a:rPr lang="en-MY" sz="3000" b="1" dirty="0" smtClean="0">
                <a:ln w="10541" cmpd="sng">
                  <a:solidFill>
                    <a:schemeClr val="tx1"/>
                  </a:solidFill>
                  <a:prstDash val="solid"/>
                </a:ln>
                <a:solidFill>
                  <a:sysClr val="windowText" lastClr="000000"/>
                </a:solidFill>
              </a:rPr>
              <a:t>Brooklyn</a:t>
            </a:r>
            <a:endParaRPr lang="en-MY" sz="3000" b="1" dirty="0">
              <a:ln w="10541" cmpd="sng">
                <a:solidFill>
                  <a:schemeClr val="tx1"/>
                </a:solidFill>
                <a:prstDash val="solid"/>
              </a:ln>
              <a:solidFill>
                <a:sysClr val="windowText" lastClr="000000"/>
              </a:solidFill>
            </a:endParaRPr>
          </a:p>
        </p:txBody>
      </p:sp>
      <p:pic>
        <p:nvPicPr>
          <p:cNvPr id="7"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6836" t="37125" r="24479" b="19126"/>
          <a:stretch/>
        </p:blipFill>
        <p:spPr bwMode="auto">
          <a:xfrm>
            <a:off x="1295400" y="1616240"/>
            <a:ext cx="6891955" cy="3744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8340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410896"/>
            <a:ext cx="7543800" cy="630942"/>
          </a:xfrm>
          <a:prstGeom prst="rect">
            <a:avLst/>
          </a:prstGeom>
          <a:noFill/>
        </p:spPr>
        <p:txBody>
          <a:bodyPr wrap="square" rtlCol="0">
            <a:spAutoFit/>
          </a:bodyPr>
          <a:lstStyle/>
          <a:p>
            <a:pPr algn="ctr"/>
            <a:r>
              <a:rPr lang="en-MY"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Execution and Results</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
        <p:nvSpPr>
          <p:cNvPr id="3" name="Rectangle 2"/>
          <p:cNvSpPr/>
          <p:nvPr/>
        </p:nvSpPr>
        <p:spPr>
          <a:xfrm>
            <a:off x="3581400" y="1246908"/>
            <a:ext cx="1708160" cy="369332"/>
          </a:xfrm>
          <a:prstGeom prst="rect">
            <a:avLst/>
          </a:prstGeom>
        </p:spPr>
        <p:txBody>
          <a:bodyPr wrap="none">
            <a:spAutoFit/>
          </a:bodyPr>
          <a:lstStyle/>
          <a:p>
            <a:r>
              <a:rPr lang="en-MY" b="1" dirty="0" smtClean="0"/>
              <a:t>Hotel amenities</a:t>
            </a:r>
            <a:endParaRPr lang="en-MY" dirty="0"/>
          </a:p>
        </p:txBody>
      </p:sp>
      <p:sp>
        <p:nvSpPr>
          <p:cNvPr id="8" name="Rectangle 7"/>
          <p:cNvSpPr/>
          <p:nvPr/>
        </p:nvSpPr>
        <p:spPr>
          <a:xfrm>
            <a:off x="3724729" y="5361065"/>
            <a:ext cx="1770742" cy="553998"/>
          </a:xfrm>
          <a:prstGeom prst="rect">
            <a:avLst/>
          </a:prstGeom>
        </p:spPr>
        <p:txBody>
          <a:bodyPr wrap="square">
            <a:spAutoFit/>
          </a:bodyPr>
          <a:lstStyle/>
          <a:p>
            <a:pPr algn="ctr"/>
            <a:r>
              <a:rPr lang="en-MY" sz="3000" b="1" dirty="0" smtClean="0">
                <a:ln w="10541" cmpd="sng">
                  <a:solidFill>
                    <a:schemeClr val="tx1"/>
                  </a:solidFill>
                  <a:prstDash val="solid"/>
                </a:ln>
                <a:solidFill>
                  <a:sysClr val="windowText" lastClr="000000"/>
                </a:solidFill>
              </a:rPr>
              <a:t>Queen</a:t>
            </a:r>
            <a:endParaRPr lang="en-MY" sz="3000" b="1" dirty="0">
              <a:ln w="10541" cmpd="sng">
                <a:solidFill>
                  <a:schemeClr val="tx1"/>
                </a:solidFill>
                <a:prstDash val="solid"/>
              </a:ln>
              <a:solidFill>
                <a:sysClr val="windowText" lastClr="000000"/>
              </a:solidFill>
            </a:endParaRPr>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5992" t="29375" r="24145" b="26713"/>
          <a:stretch/>
        </p:blipFill>
        <p:spPr bwMode="auto">
          <a:xfrm>
            <a:off x="838200" y="1616241"/>
            <a:ext cx="7714343" cy="38195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615098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410896"/>
            <a:ext cx="7543800" cy="630942"/>
          </a:xfrm>
          <a:prstGeom prst="rect">
            <a:avLst/>
          </a:prstGeom>
          <a:noFill/>
        </p:spPr>
        <p:txBody>
          <a:bodyPr wrap="square" rtlCol="0">
            <a:spAutoFit/>
          </a:bodyPr>
          <a:lstStyle/>
          <a:p>
            <a:pPr algn="ctr"/>
            <a:r>
              <a:rPr lang="en-MY" sz="3500" b="1" cap="all" dirty="0" smtClean="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Results </a:t>
            </a:r>
            <a:r>
              <a:rPr lang="en-MY"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and Discussion Section</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
        <p:nvSpPr>
          <p:cNvPr id="4" name="Rectangle 3"/>
          <p:cNvSpPr/>
          <p:nvPr/>
        </p:nvSpPr>
        <p:spPr>
          <a:xfrm>
            <a:off x="838200" y="1295401"/>
            <a:ext cx="7391400" cy="3785652"/>
          </a:xfrm>
          <a:prstGeom prst="rect">
            <a:avLst/>
          </a:prstGeom>
        </p:spPr>
        <p:txBody>
          <a:bodyPr wrap="square">
            <a:spAutoFit/>
          </a:bodyPr>
          <a:lstStyle/>
          <a:p>
            <a:pPr algn="just"/>
            <a:r>
              <a:rPr lang="en-MY" sz="2000" dirty="0"/>
              <a:t>It is interesting to note that, most of the hotels have been considered to be close to subway stations to facilitate access to other areas. Using the current restaurants dataset I gathered from FourSquare, I generate a trending map for each area. </a:t>
            </a:r>
            <a:r>
              <a:rPr lang="en-MY" sz="2000" dirty="0"/>
              <a:t>From the maps, we can clearly say that the most hotels at Brooklyn are on the 4th Avenue and close to subway stations facing Bay ridge channel.  </a:t>
            </a:r>
            <a:endParaRPr lang="en-MY" sz="2000" dirty="0" smtClean="0"/>
          </a:p>
          <a:p>
            <a:pPr algn="just"/>
            <a:endParaRPr lang="en-MY" sz="2000" dirty="0"/>
          </a:p>
          <a:p>
            <a:pPr algn="just"/>
            <a:r>
              <a:rPr lang="en-MY" sz="2000" dirty="0"/>
              <a:t>While in Queen District, where hotels are more scattered, mainly placed and focused on the area that are close to Manhattan and have access to Manhattan subway as well as the highways.</a:t>
            </a:r>
          </a:p>
          <a:p>
            <a:pPr algn="just"/>
            <a:endParaRPr lang="en-MY" sz="2000" dirty="0"/>
          </a:p>
        </p:txBody>
      </p:sp>
    </p:spTree>
    <p:extLst>
      <p:ext uri="{BB962C8B-B14F-4D97-AF65-F5344CB8AC3E}">
        <p14:creationId xmlns:p14="http://schemas.microsoft.com/office/powerpoint/2010/main" val="4277356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410896"/>
            <a:ext cx="7543800" cy="630942"/>
          </a:xfrm>
          <a:prstGeom prst="rect">
            <a:avLst/>
          </a:prstGeom>
          <a:noFill/>
        </p:spPr>
        <p:txBody>
          <a:bodyPr wrap="square" rtlCol="0">
            <a:spAutoFit/>
          </a:bodyPr>
          <a:lstStyle/>
          <a:p>
            <a:pPr algn="ctr"/>
            <a:r>
              <a:rPr lang="en-MY" sz="3500" b="1" cap="all" dirty="0" smtClean="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Possible locations</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5432" t="20040" r="34184" b="8136"/>
          <a:stretch/>
        </p:blipFill>
        <p:spPr bwMode="auto">
          <a:xfrm>
            <a:off x="1122141" y="1295400"/>
            <a:ext cx="3669388"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37222" t="20833" r="38074" b="7341"/>
          <a:stretch/>
        </p:blipFill>
        <p:spPr bwMode="auto">
          <a:xfrm>
            <a:off x="5167746" y="1295400"/>
            <a:ext cx="2985654" cy="48804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2071464" y="6172200"/>
            <a:ext cx="1770742" cy="553998"/>
          </a:xfrm>
          <a:prstGeom prst="rect">
            <a:avLst/>
          </a:prstGeom>
        </p:spPr>
        <p:txBody>
          <a:bodyPr wrap="square">
            <a:spAutoFit/>
          </a:bodyPr>
          <a:lstStyle/>
          <a:p>
            <a:r>
              <a:rPr lang="en-MY" sz="3000" b="1" dirty="0" smtClean="0">
                <a:ln w="10541" cmpd="sng">
                  <a:solidFill>
                    <a:schemeClr val="tx1"/>
                  </a:solidFill>
                  <a:prstDash val="solid"/>
                </a:ln>
                <a:solidFill>
                  <a:sysClr val="windowText" lastClr="000000"/>
                </a:solidFill>
              </a:rPr>
              <a:t>Brooklyn</a:t>
            </a:r>
            <a:endParaRPr lang="en-MY" sz="3000" b="1" dirty="0">
              <a:ln w="10541" cmpd="sng">
                <a:solidFill>
                  <a:schemeClr val="tx1"/>
                </a:solidFill>
                <a:prstDash val="solid"/>
              </a:ln>
              <a:solidFill>
                <a:sysClr val="windowText" lastClr="000000"/>
              </a:solidFill>
            </a:endParaRPr>
          </a:p>
        </p:txBody>
      </p:sp>
      <p:sp>
        <p:nvSpPr>
          <p:cNvPr id="6" name="Rectangle 5"/>
          <p:cNvSpPr/>
          <p:nvPr/>
        </p:nvSpPr>
        <p:spPr>
          <a:xfrm>
            <a:off x="5775202" y="6143847"/>
            <a:ext cx="1770742" cy="553998"/>
          </a:xfrm>
          <a:prstGeom prst="rect">
            <a:avLst/>
          </a:prstGeom>
        </p:spPr>
        <p:txBody>
          <a:bodyPr wrap="square">
            <a:spAutoFit/>
          </a:bodyPr>
          <a:lstStyle/>
          <a:p>
            <a:pPr algn="ctr"/>
            <a:r>
              <a:rPr lang="en-MY" sz="3000" b="1" dirty="0" smtClean="0">
                <a:ln w="10541" cmpd="sng">
                  <a:solidFill>
                    <a:schemeClr val="tx1"/>
                  </a:solidFill>
                  <a:prstDash val="solid"/>
                </a:ln>
                <a:solidFill>
                  <a:sysClr val="windowText" lastClr="000000"/>
                </a:solidFill>
              </a:rPr>
              <a:t>Queen</a:t>
            </a:r>
            <a:endParaRPr lang="en-MY" sz="3000" b="1" dirty="0">
              <a:ln w="10541" cmpd="sng">
                <a:solidFill>
                  <a:schemeClr val="tx1"/>
                </a:solidFill>
                <a:prstDash val="solid"/>
              </a:ln>
              <a:solidFill>
                <a:sysClr val="windowText" lastClr="000000"/>
              </a:solidFill>
            </a:endParaRPr>
          </a:p>
        </p:txBody>
      </p:sp>
    </p:spTree>
    <p:extLst>
      <p:ext uri="{BB962C8B-B14F-4D97-AF65-F5344CB8AC3E}">
        <p14:creationId xmlns:p14="http://schemas.microsoft.com/office/powerpoint/2010/main" val="3685905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1371600"/>
            <a:ext cx="7848600" cy="3539430"/>
          </a:xfrm>
          <a:prstGeom prst="rect">
            <a:avLst/>
          </a:prstGeom>
        </p:spPr>
        <p:txBody>
          <a:bodyPr wrap="square">
            <a:spAutoFit/>
          </a:bodyPr>
          <a:lstStyle/>
          <a:p>
            <a:pPr lvl="0"/>
            <a:r>
              <a:rPr lang="en-MY"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Scenario and Background</a:t>
            </a:r>
          </a:p>
          <a:p>
            <a:pPr lvl="0"/>
            <a:endParaRPr lang="en-MY" sz="20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algn="just"/>
            <a:r>
              <a:rPr lang="en-MY" sz="2000" dirty="0"/>
              <a:t>One of the most common business problems that can affect the success of a business is location. Some hotels or cinemas are next to each other or close to highways, schools or shopping malls. There are some factors to influence the customer targeted group along with business purposes. Where each business should locates? Should they locate close to schools, highways or far away? Hotels are the most convenient place for tourists and visitors the stay. Before reservation, some people look at the price and locations, and others look at the amenities. </a:t>
            </a:r>
          </a:p>
        </p:txBody>
      </p:sp>
      <p:sp>
        <p:nvSpPr>
          <p:cNvPr id="3" name="TextBox 2"/>
          <p:cNvSpPr txBox="1"/>
          <p:nvPr/>
        </p:nvSpPr>
        <p:spPr>
          <a:xfrm>
            <a:off x="609600" y="533400"/>
            <a:ext cx="7086600" cy="630942"/>
          </a:xfrm>
          <a:prstGeom prst="rect">
            <a:avLst/>
          </a:prstGeom>
          <a:noFill/>
        </p:spPr>
        <p:txBody>
          <a:bodyPr wrap="square" rtlCol="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r>
              <a:rPr lang="en-US" sz="3500" b="1" cap="all" dirty="0" smtClean="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Introduction</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Tree>
    <p:extLst>
      <p:ext uri="{BB962C8B-B14F-4D97-AF65-F5344CB8AC3E}">
        <p14:creationId xmlns:p14="http://schemas.microsoft.com/office/powerpoint/2010/main" val="1417453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30382" y="1164902"/>
            <a:ext cx="7848600" cy="5447645"/>
          </a:xfrm>
          <a:prstGeom prst="rect">
            <a:avLst/>
          </a:prstGeom>
        </p:spPr>
        <p:txBody>
          <a:bodyPr wrap="square">
            <a:spAutoFit/>
          </a:bodyPr>
          <a:lstStyle/>
          <a:p>
            <a:pPr lvl="0"/>
            <a:r>
              <a:rPr lang="en-MY"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Business Problem</a:t>
            </a:r>
          </a:p>
          <a:p>
            <a:pPr lvl="0"/>
            <a:endParaRPr lang="en-MY" sz="20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algn="just"/>
            <a:r>
              <a:rPr lang="en-MY" sz="2000" dirty="0"/>
              <a:t>the business problem we are currently posing is: how could we provide support to visitors to reserve a suitable hotel in New York in this uncertain economic and financial scenario? If any investor is going to build new hotel, where is the best location? . </a:t>
            </a:r>
            <a:endParaRPr lang="en-MY" sz="2000" dirty="0" smtClean="0"/>
          </a:p>
          <a:p>
            <a:pPr algn="just"/>
            <a:endParaRPr lang="en-MY" sz="2000" dirty="0"/>
          </a:p>
          <a:p>
            <a:pPr lvl="0"/>
            <a:r>
              <a:rPr lang="en-MY"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Data section</a:t>
            </a:r>
          </a:p>
          <a:p>
            <a:r>
              <a:rPr lang="en-MY" sz="2000" dirty="0"/>
              <a:t>Since we have already looked at New York and Toronto’s neighborhood data, I am going to accomplish my project on comparing two cities of New York. Besides of the New York neighborhoods dataset, I will use the population and capita of each neighborhood for the city. I used the neighborhoods dataset provided in the lab to bring in location (latitude, longitude) information of the two boroughs. And use FourSquare to generate maps. Data for capita and population were extracted from (</a:t>
            </a:r>
            <a:r>
              <a:rPr lang="en-MY" sz="2000" dirty="0">
                <a:hlinkClick r:id="rId2"/>
              </a:rPr>
              <a:t>https://en.wikipedia.org/wiki/Boroughs_of_New_York_City</a:t>
            </a:r>
            <a:r>
              <a:rPr lang="en-MY" sz="2000" dirty="0"/>
              <a:t>). </a:t>
            </a:r>
          </a:p>
          <a:p>
            <a:pPr algn="just"/>
            <a:endParaRPr lang="en-MY" sz="2000" dirty="0"/>
          </a:p>
        </p:txBody>
      </p:sp>
      <p:sp>
        <p:nvSpPr>
          <p:cNvPr id="3" name="TextBox 2"/>
          <p:cNvSpPr txBox="1"/>
          <p:nvPr/>
        </p:nvSpPr>
        <p:spPr>
          <a:xfrm>
            <a:off x="609600" y="381000"/>
            <a:ext cx="7086600" cy="630942"/>
          </a:xfrm>
          <a:prstGeom prst="rect">
            <a:avLst/>
          </a:prstGeom>
          <a:noFill/>
        </p:spPr>
        <p:txBody>
          <a:bodyPr wrap="square" rtlCol="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r>
              <a:rPr lang="en-US" sz="3500" b="1" cap="all" dirty="0" smtClean="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Introduction</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Tree>
    <p:extLst>
      <p:ext uri="{BB962C8B-B14F-4D97-AF65-F5344CB8AC3E}">
        <p14:creationId xmlns:p14="http://schemas.microsoft.com/office/powerpoint/2010/main" val="652690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1371600"/>
            <a:ext cx="7848600" cy="3293209"/>
          </a:xfrm>
          <a:prstGeom prst="rect">
            <a:avLst/>
          </a:prstGeom>
        </p:spPr>
        <p:txBody>
          <a:bodyPr wrap="square">
            <a:spAutoFit/>
          </a:bodyPr>
          <a:lstStyle/>
          <a:p>
            <a:pPr lvl="0"/>
            <a:r>
              <a:rPr lang="en-MY"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Methodology </a:t>
            </a:r>
            <a:r>
              <a:rPr lang="en-MY" sz="2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section</a:t>
            </a:r>
          </a:p>
          <a:p>
            <a:pPr lvl="0"/>
            <a:endParaRPr lang="en-MY" sz="2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r>
              <a:rPr lang="en-MY" sz="2000" dirty="0"/>
              <a:t>The Methodology section will describe the main components of our analysis and predication system. The Methodology section comprises four stages:</a:t>
            </a:r>
          </a:p>
          <a:p>
            <a:pPr lvl="0"/>
            <a:endParaRPr lang="en-MY" sz="2000" dirty="0" smtClean="0"/>
          </a:p>
          <a:p>
            <a:pPr marL="342900" lvl="0" indent="-342900">
              <a:buFont typeface="Arial" panose="020B0604020202020204" pitchFamily="34" charset="0"/>
              <a:buChar char="•"/>
            </a:pPr>
            <a:r>
              <a:rPr lang="en-MY" sz="2000" dirty="0" smtClean="0"/>
              <a:t>Collect </a:t>
            </a:r>
            <a:r>
              <a:rPr lang="en-MY" sz="2000" dirty="0"/>
              <a:t>Inspection Data</a:t>
            </a:r>
          </a:p>
          <a:p>
            <a:pPr marL="342900" lvl="0" indent="-342900">
              <a:buFont typeface="Arial" panose="020B0604020202020204" pitchFamily="34" charset="0"/>
              <a:buChar char="•"/>
            </a:pPr>
            <a:r>
              <a:rPr lang="en-MY" sz="2000" dirty="0"/>
              <a:t>Explore and Understand Data</a:t>
            </a:r>
          </a:p>
          <a:p>
            <a:pPr marL="342900" lvl="0" indent="-342900">
              <a:buFont typeface="Arial" panose="020B0604020202020204" pitchFamily="34" charset="0"/>
              <a:buChar char="•"/>
            </a:pPr>
            <a:r>
              <a:rPr lang="en-MY" sz="2000" dirty="0"/>
              <a:t>Data preparation and </a:t>
            </a:r>
            <a:r>
              <a:rPr lang="en-MY" sz="2000" dirty="0" err="1"/>
              <a:t>preprocessing</a:t>
            </a:r>
            <a:r>
              <a:rPr lang="en-MY" sz="2000" dirty="0"/>
              <a:t> </a:t>
            </a:r>
          </a:p>
          <a:p>
            <a:pPr marL="342900" lvl="0" indent="-342900">
              <a:buFont typeface="Arial" panose="020B0604020202020204" pitchFamily="34" charset="0"/>
              <a:buChar char="•"/>
            </a:pPr>
            <a:r>
              <a:rPr lang="en-MY" sz="2000" dirty="0" err="1"/>
              <a:t>Modeling</a:t>
            </a:r>
            <a:endParaRPr lang="en-MY" sz="2000" dirty="0"/>
          </a:p>
        </p:txBody>
      </p:sp>
      <p:sp>
        <p:nvSpPr>
          <p:cNvPr id="3" name="TextBox 2"/>
          <p:cNvSpPr txBox="1"/>
          <p:nvPr/>
        </p:nvSpPr>
        <p:spPr>
          <a:xfrm>
            <a:off x="609600" y="533400"/>
            <a:ext cx="7086600" cy="630942"/>
          </a:xfrm>
          <a:prstGeom prst="rect">
            <a:avLst/>
          </a:prstGeom>
          <a:noFill/>
        </p:spPr>
        <p:txBody>
          <a:bodyPr wrap="square" rtlCol="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r>
              <a:rPr lang="en-US" sz="3500" b="1" cap="all" dirty="0" smtClean="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Methodology</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Tree>
    <p:extLst>
      <p:ext uri="{BB962C8B-B14F-4D97-AF65-F5344CB8AC3E}">
        <p14:creationId xmlns:p14="http://schemas.microsoft.com/office/powerpoint/2010/main" val="357081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410896"/>
            <a:ext cx="7543800" cy="630942"/>
          </a:xfrm>
          <a:prstGeom prst="rect">
            <a:avLst/>
          </a:prstGeom>
          <a:noFill/>
        </p:spPr>
        <p:txBody>
          <a:bodyPr wrap="square" rtlCol="0">
            <a:spAutoFit/>
          </a:bodyPr>
          <a:lstStyle/>
          <a:p>
            <a:pPr algn="ctr"/>
            <a:r>
              <a:rPr lang="en-MY"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Execution and Results</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
        <p:nvSpPr>
          <p:cNvPr id="3" name="TextBox 2"/>
          <p:cNvSpPr txBox="1"/>
          <p:nvPr/>
        </p:nvSpPr>
        <p:spPr>
          <a:xfrm>
            <a:off x="838200" y="6172200"/>
            <a:ext cx="5943600" cy="369332"/>
          </a:xfrm>
          <a:prstGeom prst="rect">
            <a:avLst/>
          </a:prstGeom>
          <a:noFill/>
        </p:spPr>
        <p:txBody>
          <a:bodyPr wrap="square" rtlCol="0">
            <a:spAutoFit/>
          </a:bodyPr>
          <a:lstStyle/>
          <a:p>
            <a:r>
              <a:rPr lang="en-US" dirty="0"/>
              <a:t>Source: https://cocl.us/new_york_dataset/newyork_data.json</a:t>
            </a:r>
          </a:p>
        </p:txBody>
      </p:sp>
      <p:pic>
        <p:nvPicPr>
          <p:cNvPr id="5" name="Picture 4"/>
          <p:cNvPicPr/>
          <p:nvPr/>
        </p:nvPicPr>
        <p:blipFill rotWithShape="1">
          <a:blip r:embed="rId2"/>
          <a:srcRect l="31301" t="47443" r="32752" b="28684"/>
          <a:stretch/>
        </p:blipFill>
        <p:spPr bwMode="auto">
          <a:xfrm>
            <a:off x="1237643" y="1828800"/>
            <a:ext cx="6814185" cy="2855912"/>
          </a:xfrm>
          <a:prstGeom prst="rect">
            <a:avLst/>
          </a:prstGeom>
          <a:ln>
            <a:noFill/>
          </a:ln>
          <a:extLst>
            <a:ext uri="{53640926-AAD7-44D8-BBD7-CCE9431645EC}">
              <a14:shadowObscured xmlns:a14="http://schemas.microsoft.com/office/drawing/2010/main"/>
            </a:ext>
          </a:extLst>
        </p:spPr>
      </p:pic>
      <p:sp>
        <p:nvSpPr>
          <p:cNvPr id="4" name="Rectangle 3"/>
          <p:cNvSpPr/>
          <p:nvPr/>
        </p:nvSpPr>
        <p:spPr>
          <a:xfrm>
            <a:off x="3417709" y="1360117"/>
            <a:ext cx="2308581" cy="369332"/>
          </a:xfrm>
          <a:prstGeom prst="rect">
            <a:avLst/>
          </a:prstGeom>
        </p:spPr>
        <p:txBody>
          <a:bodyPr wrap="none">
            <a:spAutoFit/>
          </a:bodyPr>
          <a:lstStyle/>
          <a:p>
            <a:r>
              <a:rPr lang="en-MY" b="1" dirty="0"/>
              <a:t>Population and capita</a:t>
            </a:r>
            <a:endParaRPr lang="en-MY" dirty="0"/>
          </a:p>
        </p:txBody>
      </p:sp>
    </p:spTree>
    <p:extLst>
      <p:ext uri="{BB962C8B-B14F-4D97-AF65-F5344CB8AC3E}">
        <p14:creationId xmlns:p14="http://schemas.microsoft.com/office/powerpoint/2010/main" val="690377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410896"/>
            <a:ext cx="7543800" cy="630942"/>
          </a:xfrm>
          <a:prstGeom prst="rect">
            <a:avLst/>
          </a:prstGeom>
          <a:noFill/>
        </p:spPr>
        <p:txBody>
          <a:bodyPr wrap="square" rtlCol="0">
            <a:spAutoFit/>
          </a:bodyPr>
          <a:lstStyle/>
          <a:p>
            <a:pPr algn="ctr"/>
            <a:r>
              <a:rPr lang="en-MY"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Execution and Results</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pic>
        <p:nvPicPr>
          <p:cNvPr id="6" name="Picture 5"/>
          <p:cNvPicPr/>
          <p:nvPr/>
        </p:nvPicPr>
        <p:blipFill>
          <a:blip r:embed="rId2">
            <a:lum contrast="20000"/>
            <a:extLst>
              <a:ext uri="{28A0092B-C50C-407E-A947-70E740481C1C}">
                <a14:useLocalDpi xmlns:a14="http://schemas.microsoft.com/office/drawing/2010/main" val="0"/>
              </a:ext>
            </a:extLst>
          </a:blip>
          <a:srcRect/>
          <a:stretch>
            <a:fillRect/>
          </a:stretch>
        </p:blipFill>
        <p:spPr bwMode="auto">
          <a:xfrm>
            <a:off x="1752600" y="1752600"/>
            <a:ext cx="5715000" cy="3276600"/>
          </a:xfrm>
          <a:prstGeom prst="rect">
            <a:avLst/>
          </a:prstGeom>
          <a:noFill/>
          <a:ln>
            <a:noFill/>
          </a:ln>
        </p:spPr>
      </p:pic>
      <p:sp>
        <p:nvSpPr>
          <p:cNvPr id="8" name="Rectangle 7"/>
          <p:cNvSpPr/>
          <p:nvPr/>
        </p:nvSpPr>
        <p:spPr>
          <a:xfrm>
            <a:off x="3167814" y="1360117"/>
            <a:ext cx="2884572" cy="369332"/>
          </a:xfrm>
          <a:prstGeom prst="rect">
            <a:avLst/>
          </a:prstGeom>
        </p:spPr>
        <p:txBody>
          <a:bodyPr wrap="none">
            <a:spAutoFit/>
          </a:bodyPr>
          <a:lstStyle/>
          <a:p>
            <a:r>
              <a:rPr lang="en-MY" b="1" dirty="0"/>
              <a:t>Neighborhoods distribution </a:t>
            </a:r>
            <a:endParaRPr lang="en-MY" dirty="0"/>
          </a:p>
        </p:txBody>
      </p:sp>
      <p:sp>
        <p:nvSpPr>
          <p:cNvPr id="4" name="Rectangle 3"/>
          <p:cNvSpPr/>
          <p:nvPr/>
        </p:nvSpPr>
        <p:spPr>
          <a:xfrm>
            <a:off x="3724729" y="5112143"/>
            <a:ext cx="1770742" cy="553998"/>
          </a:xfrm>
          <a:prstGeom prst="rect">
            <a:avLst/>
          </a:prstGeom>
        </p:spPr>
        <p:txBody>
          <a:bodyPr wrap="square">
            <a:spAutoFit/>
          </a:bodyPr>
          <a:lstStyle/>
          <a:p>
            <a:r>
              <a:rPr lang="en-MY" sz="3000" b="1" dirty="0" smtClean="0">
                <a:ln w="10541" cmpd="sng">
                  <a:solidFill>
                    <a:schemeClr val="tx1"/>
                  </a:solidFill>
                  <a:prstDash val="solid"/>
                </a:ln>
                <a:solidFill>
                  <a:sysClr val="windowText" lastClr="000000"/>
                </a:solidFill>
              </a:rPr>
              <a:t>Brooklyn</a:t>
            </a:r>
            <a:endParaRPr lang="en-MY" sz="3000" b="1" dirty="0">
              <a:ln w="10541" cmpd="sng">
                <a:solidFill>
                  <a:schemeClr val="tx1"/>
                </a:solidFill>
                <a:prstDash val="solid"/>
              </a:ln>
              <a:solidFill>
                <a:sysClr val="windowText" lastClr="000000"/>
              </a:solidFill>
            </a:endParaRPr>
          </a:p>
        </p:txBody>
      </p:sp>
    </p:spTree>
    <p:extLst>
      <p:ext uri="{BB962C8B-B14F-4D97-AF65-F5344CB8AC3E}">
        <p14:creationId xmlns:p14="http://schemas.microsoft.com/office/powerpoint/2010/main" val="2300007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410896"/>
            <a:ext cx="7543800" cy="630942"/>
          </a:xfrm>
          <a:prstGeom prst="rect">
            <a:avLst/>
          </a:prstGeom>
          <a:noFill/>
        </p:spPr>
        <p:txBody>
          <a:bodyPr wrap="square" rtlCol="0">
            <a:spAutoFit/>
          </a:bodyPr>
          <a:lstStyle/>
          <a:p>
            <a:pPr algn="ctr"/>
            <a:r>
              <a:rPr lang="en-MY"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Execution and Results</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
        <p:nvSpPr>
          <p:cNvPr id="8" name="Rectangle 7"/>
          <p:cNvSpPr/>
          <p:nvPr/>
        </p:nvSpPr>
        <p:spPr>
          <a:xfrm>
            <a:off x="3167814" y="1360117"/>
            <a:ext cx="2884572" cy="369332"/>
          </a:xfrm>
          <a:prstGeom prst="rect">
            <a:avLst/>
          </a:prstGeom>
        </p:spPr>
        <p:txBody>
          <a:bodyPr wrap="none">
            <a:spAutoFit/>
          </a:bodyPr>
          <a:lstStyle/>
          <a:p>
            <a:r>
              <a:rPr lang="en-MY" b="1" dirty="0"/>
              <a:t>Neighborhoods distribution </a:t>
            </a:r>
            <a:endParaRPr lang="en-MY" dirty="0"/>
          </a:p>
        </p:txBody>
      </p:sp>
      <p:sp>
        <p:nvSpPr>
          <p:cNvPr id="4" name="Rectangle 3"/>
          <p:cNvSpPr/>
          <p:nvPr/>
        </p:nvSpPr>
        <p:spPr>
          <a:xfrm>
            <a:off x="3724729" y="5084802"/>
            <a:ext cx="1770742" cy="553998"/>
          </a:xfrm>
          <a:prstGeom prst="rect">
            <a:avLst/>
          </a:prstGeom>
        </p:spPr>
        <p:txBody>
          <a:bodyPr wrap="square">
            <a:spAutoFit/>
          </a:bodyPr>
          <a:lstStyle/>
          <a:p>
            <a:pPr algn="ctr"/>
            <a:r>
              <a:rPr lang="en-MY" sz="3000" b="1" dirty="0" smtClean="0">
                <a:ln w="10541" cmpd="sng">
                  <a:solidFill>
                    <a:schemeClr val="tx1"/>
                  </a:solidFill>
                  <a:prstDash val="solid"/>
                </a:ln>
                <a:solidFill>
                  <a:sysClr val="windowText" lastClr="000000"/>
                </a:solidFill>
              </a:rPr>
              <a:t>Queen</a:t>
            </a:r>
            <a:endParaRPr lang="en-MY" sz="3000" b="1" dirty="0">
              <a:ln w="10541" cmpd="sng">
                <a:solidFill>
                  <a:schemeClr val="tx1"/>
                </a:solidFill>
                <a:prstDash val="solid"/>
              </a:ln>
              <a:solidFill>
                <a:sysClr val="windowText" lastClr="000000"/>
              </a:solidFill>
            </a:endParaRPr>
          </a:p>
        </p:txBody>
      </p:sp>
      <p:pic>
        <p:nvPicPr>
          <p:cNvPr id="7" name="Picture 6"/>
          <p:cNvPicPr/>
          <p:nvPr/>
        </p:nvPicPr>
        <p:blipFill>
          <a:blip r:embed="rId2">
            <a:lum contrast="20000"/>
            <a:extLst>
              <a:ext uri="{28A0092B-C50C-407E-A947-70E740481C1C}">
                <a14:useLocalDpi xmlns:a14="http://schemas.microsoft.com/office/drawing/2010/main" val="0"/>
              </a:ext>
            </a:extLst>
          </a:blip>
          <a:srcRect/>
          <a:stretch>
            <a:fillRect/>
          </a:stretch>
        </p:blipFill>
        <p:spPr bwMode="auto">
          <a:xfrm>
            <a:off x="1600200" y="1750231"/>
            <a:ext cx="6019800" cy="3202769"/>
          </a:xfrm>
          <a:prstGeom prst="rect">
            <a:avLst/>
          </a:prstGeom>
          <a:noFill/>
          <a:ln>
            <a:noFill/>
          </a:ln>
        </p:spPr>
      </p:pic>
    </p:spTree>
    <p:extLst>
      <p:ext uri="{BB962C8B-B14F-4D97-AF65-F5344CB8AC3E}">
        <p14:creationId xmlns:p14="http://schemas.microsoft.com/office/powerpoint/2010/main" val="3641847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410896"/>
            <a:ext cx="7543800" cy="630942"/>
          </a:xfrm>
          <a:prstGeom prst="rect">
            <a:avLst/>
          </a:prstGeom>
          <a:noFill/>
        </p:spPr>
        <p:txBody>
          <a:bodyPr wrap="square" rtlCol="0">
            <a:spAutoFit/>
          </a:bodyPr>
          <a:lstStyle/>
          <a:p>
            <a:pPr algn="ctr"/>
            <a:r>
              <a:rPr lang="en-MY"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Execution and Results</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
        <p:nvSpPr>
          <p:cNvPr id="3" name="Rectangle 2"/>
          <p:cNvSpPr/>
          <p:nvPr/>
        </p:nvSpPr>
        <p:spPr>
          <a:xfrm>
            <a:off x="3561398" y="1295400"/>
            <a:ext cx="1993494" cy="369332"/>
          </a:xfrm>
          <a:prstGeom prst="rect">
            <a:avLst/>
          </a:prstGeom>
        </p:spPr>
        <p:txBody>
          <a:bodyPr wrap="none">
            <a:spAutoFit/>
          </a:bodyPr>
          <a:lstStyle/>
          <a:p>
            <a:r>
              <a:rPr lang="en-MY" b="1" dirty="0"/>
              <a:t>hotels distribution </a:t>
            </a:r>
            <a:endParaRPr lang="en-MY" dirty="0"/>
          </a:p>
        </p:txBody>
      </p:sp>
      <p:pic>
        <p:nvPicPr>
          <p:cNvPr id="7" name="Picture 6"/>
          <p:cNvPicPr/>
          <p:nvPr/>
        </p:nvPicPr>
        <p:blipFill rotWithShape="1">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rcRect l="37692" t="32671" r="14059" b="9355"/>
          <a:stretch/>
        </p:blipFill>
        <p:spPr bwMode="auto">
          <a:xfrm>
            <a:off x="1828800" y="1664732"/>
            <a:ext cx="5257799" cy="3364468"/>
          </a:xfrm>
          <a:prstGeom prst="rect">
            <a:avLst/>
          </a:prstGeom>
          <a:ln>
            <a:noFill/>
          </a:ln>
          <a:extLst>
            <a:ext uri="{53640926-AAD7-44D8-BBD7-CCE9431645EC}">
              <a14:shadowObscured xmlns:a14="http://schemas.microsoft.com/office/drawing/2010/main"/>
            </a:ext>
          </a:extLst>
        </p:spPr>
      </p:pic>
      <p:sp>
        <p:nvSpPr>
          <p:cNvPr id="8" name="Rectangle 7"/>
          <p:cNvSpPr/>
          <p:nvPr/>
        </p:nvSpPr>
        <p:spPr>
          <a:xfrm>
            <a:off x="3724729" y="5112143"/>
            <a:ext cx="1770742" cy="553998"/>
          </a:xfrm>
          <a:prstGeom prst="rect">
            <a:avLst/>
          </a:prstGeom>
        </p:spPr>
        <p:txBody>
          <a:bodyPr wrap="square">
            <a:spAutoFit/>
          </a:bodyPr>
          <a:lstStyle/>
          <a:p>
            <a:r>
              <a:rPr lang="en-MY" sz="3000" b="1" dirty="0" smtClean="0">
                <a:ln w="10541" cmpd="sng">
                  <a:solidFill>
                    <a:schemeClr val="tx1"/>
                  </a:solidFill>
                  <a:prstDash val="solid"/>
                </a:ln>
                <a:solidFill>
                  <a:sysClr val="windowText" lastClr="000000"/>
                </a:solidFill>
              </a:rPr>
              <a:t>Brooklyn</a:t>
            </a:r>
            <a:endParaRPr lang="en-MY" sz="3000" b="1" dirty="0">
              <a:ln w="10541" cmpd="sng">
                <a:solidFill>
                  <a:schemeClr val="tx1"/>
                </a:solidFill>
                <a:prstDash val="solid"/>
              </a:ln>
              <a:solidFill>
                <a:sysClr val="windowText" lastClr="000000"/>
              </a:solidFill>
            </a:endParaRPr>
          </a:p>
        </p:txBody>
      </p:sp>
    </p:spTree>
    <p:extLst>
      <p:ext uri="{BB962C8B-B14F-4D97-AF65-F5344CB8AC3E}">
        <p14:creationId xmlns:p14="http://schemas.microsoft.com/office/powerpoint/2010/main" val="2062721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410896"/>
            <a:ext cx="7543800" cy="630942"/>
          </a:xfrm>
          <a:prstGeom prst="rect">
            <a:avLst/>
          </a:prstGeom>
          <a:noFill/>
        </p:spPr>
        <p:txBody>
          <a:bodyPr wrap="square" rtlCol="0">
            <a:spAutoFit/>
          </a:bodyPr>
          <a:lstStyle/>
          <a:p>
            <a:pPr algn="ctr"/>
            <a:r>
              <a:rPr lang="en-MY"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Execution and Results</a:t>
            </a:r>
            <a:endParaRPr lang="en-US" sz="3500" b="1" cap="all" dirty="0">
              <a:ln>
                <a:solidFill>
                  <a:schemeClr val="tx1"/>
                </a:solidFill>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
        <p:nvSpPr>
          <p:cNvPr id="3" name="Rectangle 2"/>
          <p:cNvSpPr/>
          <p:nvPr/>
        </p:nvSpPr>
        <p:spPr>
          <a:xfrm>
            <a:off x="3561398" y="1295400"/>
            <a:ext cx="1993494" cy="369332"/>
          </a:xfrm>
          <a:prstGeom prst="rect">
            <a:avLst/>
          </a:prstGeom>
        </p:spPr>
        <p:txBody>
          <a:bodyPr wrap="none">
            <a:spAutoFit/>
          </a:bodyPr>
          <a:lstStyle/>
          <a:p>
            <a:r>
              <a:rPr lang="en-MY" b="1" dirty="0"/>
              <a:t>hotels distribution </a:t>
            </a:r>
            <a:endParaRPr lang="en-MY" dirty="0"/>
          </a:p>
        </p:txBody>
      </p:sp>
      <p:sp>
        <p:nvSpPr>
          <p:cNvPr id="8" name="Rectangle 7"/>
          <p:cNvSpPr/>
          <p:nvPr/>
        </p:nvSpPr>
        <p:spPr>
          <a:xfrm>
            <a:off x="3724729" y="5112143"/>
            <a:ext cx="1770742" cy="553998"/>
          </a:xfrm>
          <a:prstGeom prst="rect">
            <a:avLst/>
          </a:prstGeom>
        </p:spPr>
        <p:txBody>
          <a:bodyPr wrap="square">
            <a:spAutoFit/>
          </a:bodyPr>
          <a:lstStyle/>
          <a:p>
            <a:r>
              <a:rPr lang="en-MY" sz="3000" b="1" dirty="0" smtClean="0">
                <a:ln w="10541" cmpd="sng">
                  <a:solidFill>
                    <a:schemeClr val="tx1"/>
                  </a:solidFill>
                  <a:prstDash val="solid"/>
                </a:ln>
                <a:solidFill>
                  <a:sysClr val="windowText" lastClr="000000"/>
                </a:solidFill>
              </a:rPr>
              <a:t>Queen</a:t>
            </a:r>
            <a:endParaRPr lang="en-MY" sz="3000" b="1" dirty="0">
              <a:ln w="10541" cmpd="sng">
                <a:solidFill>
                  <a:schemeClr val="tx1"/>
                </a:solidFill>
                <a:prstDash val="solid"/>
              </a:ln>
              <a:solidFill>
                <a:sysClr val="windowText" lastClr="000000"/>
              </a:solidFill>
            </a:endParaRPr>
          </a:p>
        </p:txBody>
      </p:sp>
      <p:pic>
        <p:nvPicPr>
          <p:cNvPr id="6" name="Picture 5"/>
          <p:cNvPicPr/>
          <p:nvPr/>
        </p:nvPicPr>
        <p:blipFill rotWithShape="1">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rcRect l="36093" t="35511" r="15657" b="10195"/>
          <a:stretch/>
        </p:blipFill>
        <p:spPr bwMode="auto">
          <a:xfrm>
            <a:off x="1899285" y="1643950"/>
            <a:ext cx="5421630" cy="343355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5557028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ngle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660</TotalTime>
  <Words>456</Words>
  <Application>Microsoft Office PowerPoint</Application>
  <PresentationFormat>On-screen Show (4:3)</PresentationFormat>
  <Paragraphs>49</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Angles</vt:lpstr>
      <vt:lpstr>  Coursera Capstone Project  Coursera IBM data science certification    Final Project The Battle of Neighborhood   by  Samira Gholizadeh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Follett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SHI,JIAJING</dc:creator>
  <cp:lastModifiedBy>Samira Gholizadeh</cp:lastModifiedBy>
  <cp:revision>30</cp:revision>
  <dcterms:created xsi:type="dcterms:W3CDTF">2019-07-23T20:08:03Z</dcterms:created>
  <dcterms:modified xsi:type="dcterms:W3CDTF">2020-06-15T08:55:56Z</dcterms:modified>
</cp:coreProperties>
</file>

<file path=docProps/thumbnail.jpeg>
</file>